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0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_rels/presentation.xml.rels" ContentType="application/vnd.openxmlformats-package.relationships+xml"/>
  <Override PartName="/ppt/media/image15.jpeg" ContentType="image/jpeg"/>
  <Override PartName="/ppt/media/image13.jpeg" ContentType="image/jpeg"/>
  <Override PartName="/ppt/media/image12.jpeg" ContentType="image/jpeg"/>
  <Override PartName="/ppt/media/image11.jpeg" ContentType="image/jpeg"/>
  <Override PartName="/ppt/media/image4.png" ContentType="image/png"/>
  <Override PartName="/ppt/media/image6.jpeg" ContentType="image/jpeg"/>
  <Override PartName="/ppt/media/image3.png" ContentType="image/png"/>
  <Override PartName="/ppt/media/image1.png" ContentType="image/png"/>
  <Override PartName="/ppt/media/image8.jpeg" ContentType="image/jpeg"/>
  <Override PartName="/ppt/media/image5.jpeg" ContentType="image/jpeg"/>
  <Override PartName="/ppt/media/image2.png" ContentType="image/png"/>
  <Override PartName="/ppt/media/image7.jpeg" ContentType="image/jpeg"/>
  <Override PartName="/ppt/media/image9.jpeg" ContentType="image/jpeg"/>
  <Override PartName="/ppt/media/image14.png" ContentType="image/png"/>
  <Override PartName="/ppt/media/image10.jpeg" ContentType="image/jpeg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" descr="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Master title </a:t>
            </a: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style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LevelClick to edit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Master text styles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4/12/19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1970DEE7-F4CB-4808-A678-1C3C3851C84C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Master title style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4/12/19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85639FFF-FB21-4F48-84E5-C8A72FA1DBD5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image" Target="../media/image15.jpeg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4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457200" y="2590920"/>
            <a:ext cx="8229240" cy="3428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en-US" sz="4400" spc="-1" strike="noStrike">
                <a:solidFill>
                  <a:srgbClr val="00863d"/>
                </a:solidFill>
                <a:uFill>
                  <a:solidFill>
                    <a:srgbClr val="ffffff"/>
                  </a:solidFill>
                </a:uFill>
                <a:latin typeface="Kokila"/>
              </a:rPr>
              <a:t>RIGHTS OF ARRESTED PERSON</a:t>
            </a:r>
            <a:r>
              <a:rPr b="1" lang="en-US" sz="4400" spc="-1" strike="noStrike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Kokila"/>
              </a:rPr>
              <a:t>
</a:t>
            </a:r>
            <a:r>
              <a:rPr b="1" lang="en-US" sz="3600" spc="-1" strike="noStrike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Kokila"/>
              </a:rPr>
              <a:t>PRESENTATION BY </a:t>
            </a:r>
            <a:r>
              <a:rPr b="1" lang="en-US" sz="4400" spc="-1" strike="noStrike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Kokila"/>
              </a:rPr>
              <a:t>
</a:t>
            </a:r>
            <a:r>
              <a:rPr b="1" lang="en-US" sz="4400" spc="-1" strike="noStrike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Kokila"/>
              </a:rPr>
              <a:t>RAJASTHAN STATE LEGAL SERVICES AUTHORITY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9" name="Picture 2" descr=""/>
          <p:cNvPicPr/>
          <p:nvPr/>
        </p:nvPicPr>
        <p:blipFill>
          <a:blip r:embed="rId1"/>
          <a:stretch/>
        </p:blipFill>
        <p:spPr>
          <a:xfrm>
            <a:off x="3581280" y="533520"/>
            <a:ext cx="1866600" cy="1800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560" y="10058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ctr">
              <a:lnSpc>
                <a:spcPct val="100000"/>
              </a:lnSpc>
            </a:pP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97" name="" descr=""/>
          <p:cNvPicPr/>
          <p:nvPr/>
        </p:nvPicPr>
        <p:blipFill>
          <a:blip r:embed="rId1"/>
          <a:stretch/>
        </p:blipFill>
        <p:spPr>
          <a:xfrm>
            <a:off x="1371600" y="274320"/>
            <a:ext cx="6035040" cy="6061320"/>
          </a:xfrm>
          <a:prstGeom prst="rect">
            <a:avLst/>
          </a:prstGeom>
          <a:ln>
            <a:noFill/>
          </a:ln>
        </p:spPr>
      </p:pic>
      <p:pic>
        <p:nvPicPr>
          <p:cNvPr id="98" name="Picture 2" descr=""/>
          <p:cNvPicPr/>
          <p:nvPr/>
        </p:nvPicPr>
        <p:blipFill>
          <a:blip r:embed="rId2"/>
          <a:stretch/>
        </p:blipFill>
        <p:spPr>
          <a:xfrm>
            <a:off x="7223760" y="5058000"/>
            <a:ext cx="1866600" cy="1800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533520"/>
            <a:ext cx="8229240" cy="58669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marL="343080">
              <a:lnSpc>
                <a:spcPct val="100000"/>
              </a:lnSpc>
            </a:pPr>
            <a:r>
              <a:rPr b="1" lang="en-US" sz="2800" spc="-1" strike="noStrike">
                <a:solidFill>
                  <a:srgbClr val="5c8e26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The Constitution of India guarantees several rights to an  arrested   person   under   article 22(1) and (2):-   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
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1. 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	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Right to be informed, as soon as may be,  of  the 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	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grounds for such arrest.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
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2. 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	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Right to  consult  and  to  be  defended  by  legal 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	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practitioner of his choice. 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
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3. 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	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Right   to   be  produced   before   the   nearest 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	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Magistrate   within  24  hours   with  his  arrest, 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	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excluding  the  time  necessary  for  the  journey 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	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from 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	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the  place  of   arrest  to   the   court   of 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	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Magistrate.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
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4.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	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Right not to be detained in custody beyond the 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	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period of 24 hours 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	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without the authority of the 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	</a:t>
            </a:r>
            <a:r>
              <a:rPr b="1" lang="en-US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Microsoft New Tai Lue"/>
              </a:rPr>
              <a:t>Magistrate.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1" name="Picture 2" descr=""/>
          <p:cNvPicPr/>
          <p:nvPr/>
        </p:nvPicPr>
        <p:blipFill>
          <a:blip r:embed="rId1"/>
          <a:stretch/>
        </p:blipFill>
        <p:spPr>
          <a:xfrm>
            <a:off x="8229600" y="5982840"/>
            <a:ext cx="812520" cy="783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685800" y="838080"/>
            <a:ext cx="7695720" cy="495252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round/>
          </a:ln>
        </p:spPr>
        <p:txBody>
          <a:bodyPr/>
          <a:p>
            <a:pPr marL="685800" indent="-228240">
              <a:lnSpc>
                <a:spcPct val="100000"/>
              </a:lnSpc>
              <a:buClr>
                <a:srgbClr val="0070c0"/>
              </a:buClr>
              <a:buFont typeface="Arial"/>
              <a:buChar char="•"/>
            </a:pPr>
            <a:r>
              <a:rPr b="1" lang="en-US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  <a:r>
              <a:rPr b="1" lang="en-US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Right to know the grounds of arrest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indent="-228240">
              <a:lnSpc>
                <a:spcPct val="100000"/>
              </a:lnSpc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434960" indent="-228240">
              <a:lnSpc>
                <a:spcPct val="100000"/>
              </a:lnSpc>
              <a:buClr>
                <a:srgbClr val="0070c0"/>
              </a:buClr>
              <a:buFont typeface="Arial"/>
              <a:buAutoNum type="romanUcPeriod"/>
            </a:pPr>
            <a:r>
              <a:rPr b="1" lang="en-US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Section 50 (1) Cr. P.C.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434960" indent="-228240">
              <a:lnSpc>
                <a:spcPct val="100000"/>
              </a:lnSpc>
              <a:buClr>
                <a:srgbClr val="0070c0"/>
              </a:buClr>
              <a:buFont typeface="Arial"/>
              <a:buAutoNum type="romanUcPeriod"/>
            </a:pPr>
            <a:r>
              <a:rPr b="1" lang="en-US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Section 55 Cr. P.C.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434960" indent="-228240">
              <a:lnSpc>
                <a:spcPct val="100000"/>
              </a:lnSpc>
              <a:buClr>
                <a:srgbClr val="0070c0"/>
              </a:buClr>
              <a:buFont typeface="Calibri"/>
              <a:buAutoNum type="romanUcPeriod"/>
            </a:pPr>
            <a:r>
              <a:rPr b="1" lang="en-US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Section 75 Cr. P.C.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71680" indent="-571320">
              <a:lnSpc>
                <a:spcPct val="100000"/>
              </a:lnSpc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3" name="Picture 2" descr=""/>
          <p:cNvPicPr/>
          <p:nvPr/>
        </p:nvPicPr>
        <p:blipFill>
          <a:blip r:embed="rId1"/>
          <a:stretch/>
        </p:blipFill>
        <p:spPr>
          <a:xfrm>
            <a:off x="7479360" y="5578200"/>
            <a:ext cx="1002240" cy="9666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549000" y="777960"/>
            <a:ext cx="8229240" cy="543996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round/>
          </a:ln>
        </p:spPr>
        <p:txBody>
          <a:bodyPr/>
          <a:p>
            <a:pPr marL="343080" indent="-342720" algn="just">
              <a:lnSpc>
                <a:spcPct val="100000"/>
              </a:lnSpc>
            </a:pP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(b) Safeguards regarding arrest and        </a:t>
            </a: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detention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</a:pP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(c) </a:t>
            </a: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Right to be informed of right to </a:t>
            </a: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bail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71680" indent="-571320" algn="just">
              <a:lnSpc>
                <a:spcPct val="100000"/>
              </a:lnSpc>
            </a:pPr>
            <a:r>
              <a:rPr b="1" lang="en-US" sz="3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</a:t>
            </a:r>
            <a:r>
              <a:rPr b="1" lang="en-US" sz="3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3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I. Section 50 (2) of Cr.P.C.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71680" indent="-571320" algn="just">
              <a:lnSpc>
                <a:spcPct val="100000"/>
              </a:lnSpc>
            </a:pP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(d)</a:t>
            </a: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Right to be taken before a </a:t>
            </a: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Magistrate without delay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71680" indent="-571320">
              <a:lnSpc>
                <a:spcPct val="100000"/>
              </a:lnSpc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5" name="Picture 2" descr=""/>
          <p:cNvPicPr/>
          <p:nvPr/>
        </p:nvPicPr>
        <p:blipFill>
          <a:blip r:embed="rId1"/>
          <a:stretch/>
        </p:blipFill>
        <p:spPr>
          <a:xfrm>
            <a:off x="8027640" y="5799960"/>
            <a:ext cx="1002240" cy="9666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82880"/>
            <a:ext cx="8229240" cy="612612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round/>
          </a:ln>
        </p:spPr>
        <p:txBody>
          <a:bodyPr/>
          <a:p>
            <a:pPr marL="571680" indent="-571320" algn="just">
              <a:lnSpc>
                <a:spcPct val="100000"/>
              </a:lnSpc>
              <a:buClr>
                <a:srgbClr val="0070c0"/>
              </a:buClr>
              <a:buFont typeface="Calibri"/>
              <a:buAutoNum type="romanUcPeriod"/>
            </a:pPr>
            <a:r>
              <a:rPr b="1" lang="en-US" sz="26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(e)Right of not being detained for more than 24 hours without Judicial scrutiny.</a:t>
            </a:r>
            <a:endParaRPr b="0" lang="en-US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71680" indent="-571320" algn="just">
              <a:lnSpc>
                <a:spcPct val="100000"/>
              </a:lnSpc>
              <a:buClr>
                <a:srgbClr val="0070c0"/>
              </a:buClr>
              <a:buFont typeface="Calibri"/>
              <a:buAutoNum type="romanUcPeriod"/>
            </a:pPr>
            <a:r>
              <a:rPr b="1" lang="en-US" sz="26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 prevent arrest and detention for the purpose of extracting confessions, or as a means of compelling people to give information.</a:t>
            </a:r>
            <a:endParaRPr b="0" lang="en-US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71680" indent="-571320" algn="just">
              <a:lnSpc>
                <a:spcPct val="100000"/>
              </a:lnSpc>
              <a:buClr>
                <a:srgbClr val="0070c0"/>
              </a:buClr>
              <a:buFont typeface="Calibri"/>
              <a:buAutoNum type="romanUcPeriod"/>
            </a:pPr>
            <a:r>
              <a:rPr b="1" lang="en-US" sz="26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 prevent police stations being used as though they were prisons a purpose for which they are unsuitable: and</a:t>
            </a:r>
            <a:endParaRPr b="0" lang="en-US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71680" indent="-571320" algn="just">
              <a:lnSpc>
                <a:spcPct val="100000"/>
              </a:lnSpc>
              <a:buClr>
                <a:srgbClr val="0070c0"/>
              </a:buClr>
              <a:buFont typeface="Calibri"/>
              <a:buAutoNum type="romanUcPeriod"/>
            </a:pPr>
            <a:r>
              <a:rPr b="1" lang="en-US" sz="26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 afford to an early recourse to a judicial officer independent of the police on all questions of bail or discharge.</a:t>
            </a:r>
            <a:endParaRPr b="0" lang="en-US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7" name="Picture 2" descr=""/>
          <p:cNvPicPr/>
          <p:nvPr/>
        </p:nvPicPr>
        <p:blipFill>
          <a:blip r:embed="rId1"/>
          <a:stretch/>
        </p:blipFill>
        <p:spPr>
          <a:xfrm>
            <a:off x="7844760" y="5760720"/>
            <a:ext cx="1002240" cy="9666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533520"/>
            <a:ext cx="8229240" cy="540972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round/>
          </a:ln>
        </p:spPr>
        <p:txBody>
          <a:bodyPr/>
          <a:p>
            <a:pPr marL="343080" indent="-342720" algn="just">
              <a:lnSpc>
                <a:spcPct val="100000"/>
              </a:lnSpc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</a:pPr>
            <a:r>
              <a:rPr b="1" lang="en-US" sz="16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(f) Medical Examination of Arrested </a:t>
            </a:r>
            <a:r>
              <a:rPr b="1" lang="en-US" sz="16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16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Persons, including the injured </a:t>
            </a:r>
            <a:r>
              <a:rPr b="1" lang="en-US" sz="16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16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among the arrested.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</a:pPr>
            <a:r>
              <a:rPr b="1" lang="en-US" sz="16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(g) </a:t>
            </a:r>
            <a:r>
              <a:rPr b="1" lang="en-US" sz="16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16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Health and safety of arrested </a:t>
            </a:r>
            <a:r>
              <a:rPr b="1" lang="en-US" sz="16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16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person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indent="-285480" algn="just"/>
            <a:r>
              <a:rPr b="1" lang="en-US" sz="12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12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12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Under Section 55-A Cr.P.C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85840" indent="-285480" algn="just"/>
            <a:r>
              <a:rPr b="1" lang="en-US" sz="16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(h) </a:t>
            </a:r>
            <a:r>
              <a:rPr b="1" lang="en-US" sz="16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16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 right to treatment with </a:t>
            </a:r>
            <a:r>
              <a:rPr b="1" lang="en-US" sz="16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16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humanity while in detention.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r>
              <a:rPr b="0" lang="en-US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9" name="Picture 2" descr=""/>
          <p:cNvPicPr/>
          <p:nvPr/>
        </p:nvPicPr>
        <p:blipFill>
          <a:blip r:embed="rId1"/>
          <a:stretch/>
        </p:blipFill>
        <p:spPr>
          <a:xfrm>
            <a:off x="8046720" y="5852160"/>
            <a:ext cx="1002240" cy="9666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533520" y="685800"/>
            <a:ext cx="8229240" cy="543996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round/>
          </a:ln>
        </p:spPr>
        <p:txBody>
          <a:bodyPr/>
          <a:p>
            <a:pPr marL="343080" indent="-342720" algn="just">
              <a:lnSpc>
                <a:spcPct val="100000"/>
              </a:lnSpc>
            </a:pPr>
            <a:r>
              <a:rPr b="1" lang="en-US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(II) </a:t>
            </a:r>
            <a:r>
              <a:rPr b="1" lang="en-US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Right to Silence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</a:pPr>
            <a:r>
              <a:rPr b="1" lang="en-US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(III) </a:t>
            </a:r>
            <a:r>
              <a:rPr b="1" lang="en-US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Right to consult and to be </a:t>
            </a:r>
            <a:r>
              <a:rPr b="1" lang="en-US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defended by a </a:t>
            </a:r>
            <a:r>
              <a:rPr b="1" lang="en-US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legal practitioner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857160" indent="-856800" algn="just">
              <a:lnSpc>
                <a:spcPct val="100000"/>
              </a:lnSpc>
              <a:buClr>
                <a:srgbClr val="0070c0"/>
              </a:buClr>
              <a:buFont typeface="Arial"/>
              <a:buAutoNum type="romanUcParenR" startAt="4"/>
            </a:pPr>
            <a:r>
              <a:rPr b="1" lang="en-US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Right to fair trial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857160" indent="-856800" algn="just">
              <a:lnSpc>
                <a:spcPct val="100000"/>
              </a:lnSpc>
              <a:buClr>
                <a:srgbClr val="0070c0"/>
              </a:buClr>
              <a:buFont typeface="Arial"/>
              <a:buAutoNum type="romanUcParenR" startAt="4"/>
            </a:pPr>
            <a:r>
              <a:rPr b="1" lang="en-US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Speedy trial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57480" indent="-456840">
              <a:lnSpc>
                <a:spcPct val="100000"/>
              </a:lnSpc>
              <a:buClr>
                <a:srgbClr val="0070c0"/>
              </a:buClr>
              <a:buFont typeface="Arial"/>
              <a:buChar char="•"/>
            </a:pPr>
            <a:r>
              <a:rPr b="1" lang="en-US" sz="28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Section 309 Cr.P.C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857160" indent="-856800" algn="just">
              <a:lnSpc>
                <a:spcPct val="100000"/>
              </a:lnSpc>
            </a:pPr>
            <a:r>
              <a:rPr b="1" lang="en-US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(VI)</a:t>
            </a:r>
            <a:r>
              <a:rPr b="1" lang="en-US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Right to set up his case in direct communication with the court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257480" indent="-456840">
              <a:lnSpc>
                <a:spcPct val="100000"/>
              </a:lnSpc>
              <a:buClr>
                <a:srgbClr val="0070c0"/>
              </a:buClr>
              <a:buFont typeface="Arial"/>
              <a:buChar char="•"/>
            </a:pPr>
            <a:r>
              <a:rPr b="1" lang="en-US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Section 313 Cr. P.C. &amp; 314 Cr.P.C.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>
              <a:lnSpc>
                <a:spcPct val="100000"/>
              </a:lnSpc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91" name="Picture 2" descr=""/>
          <p:cNvPicPr/>
          <p:nvPr/>
        </p:nvPicPr>
        <p:blipFill>
          <a:blip r:embed="rId1"/>
          <a:stretch/>
        </p:blipFill>
        <p:spPr>
          <a:xfrm>
            <a:off x="8027640" y="5760720"/>
            <a:ext cx="1002240" cy="9666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533520" y="762120"/>
            <a:ext cx="8229240" cy="536364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round/>
          </a:ln>
        </p:spPr>
        <p:txBody>
          <a:bodyPr/>
          <a:p>
            <a:pPr marL="1143000" indent="-1142640" algn="just">
              <a:lnSpc>
                <a:spcPct val="100000"/>
              </a:lnSpc>
            </a:pPr>
            <a:r>
              <a:rPr b="1" lang="en-US" sz="36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1" lang="en-US" sz="36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(VII) Right to produce evidence in his defense Section 313 Cr.P.C. Section 315 Cr.P.C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</a:pPr>
            <a:r>
              <a:rPr b="1" lang="en-US" sz="36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(VIII) Right to Privacy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indent="-279000" algn="just">
              <a:lnSpc>
                <a:spcPct val="100000"/>
              </a:lnSpc>
              <a:buClr>
                <a:srgbClr val="0070c0"/>
              </a:buClr>
              <a:buFont typeface="Arial"/>
              <a:buChar char="•"/>
            </a:pPr>
            <a:r>
              <a:rPr b="1" lang="en-US" sz="28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1" lang="en-US" sz="28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People’s Union for Civil Liberties v. Union of  India (1996GG) Supp 10 SCR 321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</a:pPr>
            <a:r>
              <a:rPr b="1" lang="en-US" sz="36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(IX) Right to life and dignity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93" name="Picture 2" descr=""/>
          <p:cNvPicPr/>
          <p:nvPr/>
        </p:nvPicPr>
        <p:blipFill>
          <a:blip r:embed="rId1"/>
          <a:stretch/>
        </p:blipFill>
        <p:spPr>
          <a:xfrm>
            <a:off x="8046720" y="5852160"/>
            <a:ext cx="948240" cy="9144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91440"/>
            <a:ext cx="8229240" cy="649224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round/>
          </a:ln>
        </p:spPr>
        <p:txBody>
          <a:bodyPr/>
          <a:p>
            <a:pPr marL="343080" indent="-342720">
              <a:lnSpc>
                <a:spcPct val="100000"/>
              </a:lnSpc>
            </a:pP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(X) </a:t>
            </a: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Right of Women accused.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0" indent="-914040" algn="just">
              <a:lnSpc>
                <a:spcPct val="100000"/>
              </a:lnSpc>
            </a:pP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(XI) </a:t>
            </a: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Rights of a Juvenile in conflict with law.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b="1" lang="en-US" sz="3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3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 Juvenile Justice (Care and Protection of Children) Act, 2000.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</a:pP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(XII)</a:t>
            </a: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Right to seek bail on serving </a:t>
            </a: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more than one half of the </a:t>
            </a: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en-US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maximum possible sentence: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95" name="Picture 2" descr=""/>
          <p:cNvPicPr/>
          <p:nvPr/>
        </p:nvPicPr>
        <p:blipFill>
          <a:blip r:embed="rId1"/>
          <a:stretch/>
        </p:blipFill>
        <p:spPr>
          <a:xfrm>
            <a:off x="7479000" y="5577840"/>
            <a:ext cx="1002240" cy="9666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Application>LibreOffice/5.1.6.2$Linux_X86_64 LibreOffice_project/10m0$Build-2</Application>
  <Words>203</Words>
  <Paragraphs>48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Administrator</dc:creator>
  <dc:description/>
  <dc:language>en-US</dc:language>
  <cp:lastModifiedBy/>
  <dcterms:modified xsi:type="dcterms:W3CDTF">2019-04-12T17:50:32Z</dcterms:modified>
  <cp:revision>40</cp:revision>
  <dc:subject/>
  <dc:title>RIGHTS OF AN ARRESTED PERSON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10</vt:i4>
  </property>
</Properties>
</file>